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75" r:id="rId3"/>
    <p:sldId id="257" r:id="rId4"/>
    <p:sldId id="262" r:id="rId5"/>
    <p:sldId id="258" r:id="rId6"/>
    <p:sldId id="259" r:id="rId7"/>
    <p:sldId id="260" r:id="rId8"/>
    <p:sldId id="263" r:id="rId9"/>
    <p:sldId id="264" r:id="rId10"/>
    <p:sldId id="277" r:id="rId11"/>
    <p:sldId id="272" r:id="rId12"/>
    <p:sldId id="276" r:id="rId13"/>
    <p:sldId id="278" r:id="rId14"/>
    <p:sldId id="279" r:id="rId15"/>
    <p:sldId id="271" r:id="rId16"/>
    <p:sldId id="280" r:id="rId17"/>
    <p:sldId id="273" r:id="rId18"/>
    <p:sldId id="274" r:id="rId19"/>
    <p:sldId id="266" r:id="rId20"/>
    <p:sldId id="267" r:id="rId21"/>
    <p:sldId id="268" r:id="rId22"/>
    <p:sldId id="269" r:id="rId23"/>
    <p:sldId id="270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46154" autoAdjust="0"/>
    <p:restoredTop sz="94660"/>
  </p:normalViewPr>
  <p:slideViewPr>
    <p:cSldViewPr>
      <p:cViewPr varScale="1">
        <p:scale>
          <a:sx n="24" d="100"/>
          <a:sy n="24" d="100"/>
        </p:scale>
        <p:origin x="-108" y="-4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F24F1D-AF65-4CB7-82EB-C1AB4D1DB05D}" type="datetimeFigureOut">
              <a:rPr lang="ru-RU" smtClean="0"/>
              <a:pPr/>
              <a:t>31.08.2015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C38463-5332-4808-8BCC-3B11E6E2784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5" name="Shape 5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2" name="Shape 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7" name="Shape 7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4" name="Shape 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E26CA-B095-4877-8B70-E4BF838BD1B0}" type="datetimeFigureOut">
              <a:rPr lang="ru-RU" smtClean="0"/>
              <a:pPr/>
              <a:t>31.08.2015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4EACB-D0BE-423B-89E6-8EE34A1131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8352087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wipe dir="r"/>
      </p:transition>
    </mc:Choice>
    <mc:Fallback>
      <p:transition spd="slow">
        <p:wipe dir="r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E26CA-B095-4877-8B70-E4BF838BD1B0}" type="datetimeFigureOut">
              <a:rPr lang="ru-RU" smtClean="0"/>
              <a:pPr/>
              <a:t>31.08.2015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4EACB-D0BE-423B-89E6-8EE34A1131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3737464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wipe dir="r"/>
      </p:transition>
    </mc:Choice>
    <mc:Fallback>
      <p:transition spd="slow">
        <p:wipe dir="r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E26CA-B095-4877-8B70-E4BF838BD1B0}" type="datetimeFigureOut">
              <a:rPr lang="ru-RU" smtClean="0"/>
              <a:pPr/>
              <a:t>31.08.2015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4EACB-D0BE-423B-89E6-8EE34A1131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4681225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wipe dir="r"/>
      </p:transition>
    </mc:Choice>
    <mc:Fallback>
      <p:transition spd="slow">
        <p:wipe dir="r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2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defRPr>
                <a:solidFill>
                  <a:srgbClr val="DA0002"/>
                </a:solidFill>
              </a:defRPr>
            </a:lvl1pPr>
            <a:lvl2pPr>
              <a:spcBef>
                <a:spcPts val="0"/>
              </a:spcBef>
              <a:defRPr>
                <a:solidFill>
                  <a:srgbClr val="DA0002"/>
                </a:solidFill>
              </a:defRPr>
            </a:lvl2pPr>
            <a:lvl3pPr>
              <a:spcBef>
                <a:spcPts val="0"/>
              </a:spcBef>
              <a:defRPr>
                <a:solidFill>
                  <a:srgbClr val="DA0002"/>
                </a:solidFill>
              </a:defRPr>
            </a:lvl3pPr>
            <a:lvl4pPr>
              <a:spcBef>
                <a:spcPts val="0"/>
              </a:spcBef>
              <a:defRPr>
                <a:solidFill>
                  <a:srgbClr val="DA0002"/>
                </a:solidFill>
              </a:defRPr>
            </a:lvl4pPr>
            <a:lvl5pPr>
              <a:spcBef>
                <a:spcPts val="0"/>
              </a:spcBef>
              <a:defRPr>
                <a:solidFill>
                  <a:srgbClr val="DA0002"/>
                </a:solidFill>
              </a:defRPr>
            </a:lvl5pPr>
            <a:lvl6pPr>
              <a:spcBef>
                <a:spcPts val="0"/>
              </a:spcBef>
              <a:defRPr>
                <a:solidFill>
                  <a:srgbClr val="DA0002"/>
                </a:solidFill>
              </a:defRPr>
            </a:lvl6pPr>
            <a:lvl7pPr>
              <a:spcBef>
                <a:spcPts val="0"/>
              </a:spcBef>
              <a:defRPr>
                <a:solidFill>
                  <a:srgbClr val="DA0002"/>
                </a:solidFill>
              </a:defRPr>
            </a:lvl7pPr>
            <a:lvl8pPr>
              <a:spcBef>
                <a:spcPts val="0"/>
              </a:spcBef>
              <a:defRPr>
                <a:solidFill>
                  <a:srgbClr val="DA0002"/>
                </a:solidFill>
              </a:defRPr>
            </a:lvl8pPr>
            <a:lvl9pPr>
              <a:spcBef>
                <a:spcPts val="0"/>
              </a:spcBef>
              <a:defRPr>
                <a:solidFill>
                  <a:srgbClr val="DA0002"/>
                </a:solidFill>
              </a:defRPr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body" idx="1"/>
          </p:nvPr>
        </p:nvSpPr>
        <p:spPr>
          <a:xfrm>
            <a:off x="457200" y="1600201"/>
            <a:ext cx="8229600" cy="49675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cxnSp>
        <p:nvCxnSpPr>
          <p:cNvPr id="18" name="Shape 18"/>
          <p:cNvCxnSpPr/>
          <p:nvPr/>
        </p:nvCxnSpPr>
        <p:spPr>
          <a:xfrm>
            <a:off x="457200" y="1524000"/>
            <a:ext cx="8229600" cy="0"/>
          </a:xfrm>
          <a:prstGeom prst="straightConnector1">
            <a:avLst/>
          </a:prstGeom>
          <a:noFill/>
          <a:ln w="50800" cap="flat" cmpd="sng">
            <a:solidFill>
              <a:srgbClr val="DA000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556792" y="6333133"/>
            <a:ext cx="548699" cy="52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ru"/>
              <a:pPr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E26CA-B095-4877-8B70-E4BF838BD1B0}" type="datetimeFigureOut">
              <a:rPr lang="ru-RU" smtClean="0"/>
              <a:pPr/>
              <a:t>31.08.2015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4EACB-D0BE-423B-89E6-8EE34A1131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0933737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wipe dir="r"/>
      </p:transition>
    </mc:Choice>
    <mc:Fallback>
      <p:transition spd="slow">
        <p:wipe dir="r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E26CA-B095-4877-8B70-E4BF838BD1B0}" type="datetimeFigureOut">
              <a:rPr lang="ru-RU" smtClean="0"/>
              <a:pPr/>
              <a:t>31.08.2015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4EACB-D0BE-423B-89E6-8EE34A1131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9699986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wipe dir="r"/>
      </p:transition>
    </mc:Choice>
    <mc:Fallback>
      <p:transition spd="slow">
        <p:wipe dir="r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E26CA-B095-4877-8B70-E4BF838BD1B0}" type="datetimeFigureOut">
              <a:rPr lang="ru-RU" smtClean="0"/>
              <a:pPr/>
              <a:t>31.08.2015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4EACB-D0BE-423B-89E6-8EE34A1131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7902723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wipe dir="r"/>
      </p:transition>
    </mc:Choice>
    <mc:Fallback>
      <p:transition spd="slow">
        <p:wipe dir="r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E26CA-B095-4877-8B70-E4BF838BD1B0}" type="datetimeFigureOut">
              <a:rPr lang="ru-RU" smtClean="0"/>
              <a:pPr/>
              <a:t>31.08.2015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4EACB-D0BE-423B-89E6-8EE34A1131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7627240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wipe dir="r"/>
      </p:transition>
    </mc:Choice>
    <mc:Fallback>
      <p:transition spd="slow">
        <p:wipe dir="r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E26CA-B095-4877-8B70-E4BF838BD1B0}" type="datetimeFigureOut">
              <a:rPr lang="ru-RU" smtClean="0"/>
              <a:pPr/>
              <a:t>31.08.2015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4EACB-D0BE-423B-89E6-8EE34A1131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6071973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wipe dir="r"/>
      </p:transition>
    </mc:Choice>
    <mc:Fallback>
      <p:transition spd="slow">
        <p:wipe dir="r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E26CA-B095-4877-8B70-E4BF838BD1B0}" type="datetimeFigureOut">
              <a:rPr lang="ru-RU" smtClean="0"/>
              <a:pPr/>
              <a:t>31.08.2015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4EACB-D0BE-423B-89E6-8EE34A1131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4873105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wipe dir="r"/>
      </p:transition>
    </mc:Choice>
    <mc:Fallback>
      <p:transition spd="slow">
        <p:wipe dir="r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E26CA-B095-4877-8B70-E4BF838BD1B0}" type="datetimeFigureOut">
              <a:rPr lang="ru-RU" smtClean="0"/>
              <a:pPr/>
              <a:t>31.08.2015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4EACB-D0BE-423B-89E6-8EE34A1131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5208481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wipe dir="r"/>
      </p:transition>
    </mc:Choice>
    <mc:Fallback>
      <p:transition spd="slow">
        <p:wipe dir="r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E26CA-B095-4877-8B70-E4BF838BD1B0}" type="datetimeFigureOut">
              <a:rPr lang="ru-RU" smtClean="0"/>
              <a:pPr/>
              <a:t>31.08.2015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4EACB-D0BE-423B-89E6-8EE34A1131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440815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wipe dir="r"/>
      </p:transition>
    </mc:Choice>
    <mc:Fallback>
      <p:transition spd="slow">
        <p:wipe dir="r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FF"/>
            </a:gs>
            <a:gs pos="7001">
              <a:srgbClr val="E6E6E6"/>
            </a:gs>
            <a:gs pos="32001">
              <a:srgbClr val="7D8496"/>
            </a:gs>
            <a:gs pos="47000">
              <a:srgbClr val="E6E6E6"/>
            </a:gs>
            <a:gs pos="85001">
              <a:srgbClr val="7D8496"/>
            </a:gs>
            <a:gs pos="100000">
              <a:srgbClr val="E6E6E6"/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6E26CA-B095-4877-8B70-E4BF838BD1B0}" type="datetimeFigureOut">
              <a:rPr lang="ru-RU" smtClean="0"/>
              <a:pPr/>
              <a:t>31.08.2015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F4EACB-D0BE-423B-89E6-8EE34A1131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6887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="" xmlns:p14="http://schemas.microsoft.com/office/powerpoint/2010/main" Requires="p14">
      <p:transition spd="slow" p14:dur="1500">
        <p:wipe dir="r"/>
      </p:transition>
    </mc:Choice>
    <mc:Fallback>
      <p:transition spd="slow">
        <p:wipe dir="r"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museumsport.ru/netcat_files/userfiles/history/gto05.jpg" TargetMode="Externa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404664"/>
            <a:ext cx="7772400" cy="4881724"/>
          </a:xfrm>
        </p:spPr>
        <p:txBody>
          <a:bodyPr>
            <a:noAutofit/>
          </a:bodyPr>
          <a:lstStyle/>
          <a:p>
            <a:r>
              <a:rPr lang="ru-RU" sz="6000" b="1" i="1" dirty="0" smtClean="0">
                <a:solidFill>
                  <a:srgbClr val="FF0000"/>
                </a:solidFill>
                <a:latin typeface="Constantia" pitchFamily="18" charset="0"/>
                <a:ea typeface="Batang" pitchFamily="18" charset="-127"/>
              </a:rPr>
              <a:t>ГТО</a:t>
            </a:r>
            <a:br>
              <a:rPr lang="ru-RU" sz="6000" b="1" i="1" dirty="0" smtClean="0">
                <a:solidFill>
                  <a:srgbClr val="FF0000"/>
                </a:solidFill>
                <a:latin typeface="Constantia" pitchFamily="18" charset="0"/>
                <a:ea typeface="Batang" pitchFamily="18" charset="-127"/>
              </a:rPr>
            </a:br>
            <a:r>
              <a:rPr lang="ru-RU" sz="6000" b="1" i="1" dirty="0" smtClean="0">
                <a:solidFill>
                  <a:srgbClr val="FF0000"/>
                </a:solidFill>
                <a:latin typeface="Constantia" pitchFamily="18" charset="0"/>
                <a:ea typeface="Batang" pitchFamily="18" charset="-127"/>
              </a:rPr>
              <a:t>Готов к Труду и Обороне!</a:t>
            </a:r>
            <a:br>
              <a:rPr lang="ru-RU" sz="6000" b="1" i="1" dirty="0" smtClean="0">
                <a:solidFill>
                  <a:srgbClr val="FF0000"/>
                </a:solidFill>
                <a:latin typeface="Constantia" pitchFamily="18" charset="0"/>
                <a:ea typeface="Batang" pitchFamily="18" charset="-127"/>
              </a:rPr>
            </a:br>
            <a:r>
              <a:rPr lang="ru-RU" sz="6000" b="1" i="1" dirty="0" smtClean="0">
                <a:solidFill>
                  <a:srgbClr val="FF0000"/>
                </a:solidFill>
                <a:latin typeface="Constantia" pitchFamily="18" charset="0"/>
                <a:ea typeface="Batang" pitchFamily="18" charset="-127"/>
              </a:rPr>
              <a:t>Горжусь Тобой Отечество!</a:t>
            </a:r>
            <a:endParaRPr lang="ru-RU" sz="6000" b="1" i="1" dirty="0">
              <a:solidFill>
                <a:srgbClr val="FF0000"/>
              </a:solidFill>
              <a:latin typeface="Constantia" pitchFamily="18" charset="0"/>
              <a:ea typeface="Batang" pitchFamily="18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1537135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wipe dir="r"/>
      </p:transition>
    </mc:Choice>
    <mc:Fallback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000108"/>
            <a:ext cx="8472518" cy="5643602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ru-RU" sz="3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виды испытаний (тесты) и нормативы</a:t>
            </a:r>
          </a:p>
          <a:p>
            <a:pPr>
              <a:lnSpc>
                <a:spcPct val="150000"/>
              </a:lnSpc>
            </a:pPr>
            <a:r>
              <a:rPr lang="ru-RU" sz="3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требования к оценке уровня знаний и умений в области физической культуры и спорта</a:t>
            </a:r>
          </a:p>
          <a:p>
            <a:pPr>
              <a:lnSpc>
                <a:spcPct val="150000"/>
              </a:lnSpc>
            </a:pPr>
            <a:r>
              <a:rPr lang="ru-RU" sz="3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рекомендации к недельному двигательному режиму</a:t>
            </a:r>
          </a:p>
          <a:p>
            <a:pPr>
              <a:lnSpc>
                <a:spcPct val="150000"/>
              </a:lnSpc>
            </a:pPr>
            <a:endParaRPr lang="ru-RU" sz="3200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71546"/>
          </a:xfrm>
        </p:spPr>
        <p:txBody>
          <a:bodyPr>
            <a:normAutofit/>
          </a:bodyPr>
          <a:lstStyle/>
          <a:p>
            <a:r>
              <a:rPr lang="ru-RU" sz="4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Содержание комплекса ГТО</a:t>
            </a:r>
            <a:endParaRPr lang="ru-RU" sz="40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 txBox="1">
            <a:spLocks noGrp="1"/>
          </p:cNvSpPr>
          <p:nvPr>
            <p:ph type="title"/>
          </p:nvPr>
        </p:nvSpPr>
        <p:spPr>
          <a:xfrm>
            <a:off x="457200" y="142853"/>
            <a:ext cx="8229600" cy="1000132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Нормативы</a:t>
            </a:r>
          </a:p>
        </p:txBody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214282" y="1500174"/>
            <a:ext cx="8715436" cy="5214974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Нормативы были различными для разных </a:t>
            </a:r>
            <a:r>
              <a:rPr lang="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категорий</a:t>
            </a:r>
            <a:endParaRPr 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  <a:p>
            <a:pPr lvl="0" rtl="0">
              <a:spcBef>
                <a:spcPts val="0"/>
              </a:spcBef>
              <a:buNone/>
            </a:pPr>
            <a:r>
              <a:rPr lang="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населения </a:t>
            </a:r>
            <a:r>
              <a:rPr lang="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и периодически менялись. В систему ГТО </a:t>
            </a:r>
            <a:r>
              <a:rPr lang="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входили</a:t>
            </a:r>
            <a:endParaRPr 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  <a:p>
            <a:pPr lvl="0" rtl="0">
              <a:spcBef>
                <a:spcPts val="0"/>
              </a:spcBef>
              <a:buNone/>
            </a:pPr>
            <a:r>
              <a:rPr lang="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такие </a:t>
            </a:r>
            <a:r>
              <a:rPr lang="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физические упражнения, как бег, прыжки в </a:t>
            </a:r>
            <a:r>
              <a:rPr lang="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высоту,</a:t>
            </a:r>
            <a:endParaRPr 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  <a:p>
            <a:pPr lvl="0" rtl="0">
              <a:spcBef>
                <a:spcPts val="0"/>
              </a:spcBef>
              <a:buNone/>
            </a:pPr>
            <a:r>
              <a:rPr lang="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прыжки </a:t>
            </a:r>
            <a:r>
              <a:rPr lang="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в длину, плавание, лыжные гонки, </a:t>
            </a:r>
            <a:r>
              <a:rPr lang="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подтягивание,</a:t>
            </a:r>
            <a:endParaRPr 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  <a:p>
            <a:pPr lvl="0" rtl="0">
              <a:spcBef>
                <a:spcPts val="0"/>
              </a:spcBef>
              <a:buNone/>
            </a:pPr>
            <a:r>
              <a:rPr lang="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велокросс </a:t>
            </a:r>
            <a:r>
              <a:rPr lang="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и другие.</a:t>
            </a:r>
          </a:p>
          <a:p>
            <a:pPr lvl="0" rtl="0">
              <a:spcBef>
                <a:spcPts val="0"/>
              </a:spcBef>
              <a:buNone/>
            </a:pPr>
            <a:r>
              <a:rPr lang="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Сдача нормативов проводилась в соответствии </a:t>
            </a:r>
            <a:r>
              <a:rPr lang="ru" sz="2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с </a:t>
            </a:r>
            <a:r>
              <a:rPr lang="ru" sz="2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возрастной</a:t>
            </a:r>
            <a:endParaRPr lang="en-US" sz="2000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  <a:p>
            <a:pPr lvl="0" rtl="0">
              <a:spcBef>
                <a:spcPts val="0"/>
              </a:spcBef>
              <a:buNone/>
            </a:pPr>
            <a:r>
              <a:rPr lang="ru" sz="2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группой</a:t>
            </a:r>
            <a:r>
              <a:rPr lang="ru" sz="2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.</a:t>
            </a:r>
          </a:p>
          <a:p>
            <a:pPr lvl="0" rtl="0">
              <a:spcBef>
                <a:spcPts val="0"/>
              </a:spcBef>
              <a:buNone/>
            </a:pPr>
            <a:r>
              <a:rPr lang="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Первая ступень называлась</a:t>
            </a:r>
            <a:r>
              <a:rPr lang="ru" sz="20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 «Смелые и ловкие»,</a:t>
            </a:r>
            <a:r>
              <a:rPr lang="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 в </a:t>
            </a:r>
            <a:r>
              <a:rPr lang="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нее</a:t>
            </a:r>
            <a:endParaRPr 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  <a:p>
            <a:pPr lvl="0" rtl="0">
              <a:spcBef>
                <a:spcPts val="0"/>
              </a:spcBef>
              <a:buNone/>
            </a:pPr>
            <a:r>
              <a:rPr lang="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входили </a:t>
            </a:r>
            <a:r>
              <a:rPr lang="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дети 10-13 лет. </a:t>
            </a:r>
          </a:p>
          <a:p>
            <a:pPr lvl="0" rtl="0">
              <a:spcBef>
                <a:spcPts val="0"/>
              </a:spcBef>
              <a:buNone/>
            </a:pPr>
            <a:r>
              <a:rPr lang="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Вторая ступень – </a:t>
            </a:r>
            <a:r>
              <a:rPr lang="ru" sz="20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«Спортивная смена»</a:t>
            </a:r>
            <a:r>
              <a:rPr lang="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 - подростки 14-15 лет. </a:t>
            </a:r>
          </a:p>
          <a:p>
            <a:pPr lvl="0" rtl="0">
              <a:spcBef>
                <a:spcPts val="0"/>
              </a:spcBef>
              <a:buNone/>
            </a:pPr>
            <a:r>
              <a:rPr lang="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Третья ступень для людей в возрасте 16-18 лет – </a:t>
            </a:r>
            <a:r>
              <a:rPr lang="ru" sz="20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«Сила </a:t>
            </a:r>
            <a:r>
              <a:rPr lang="ru" sz="20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и</a:t>
            </a:r>
            <a:endParaRPr lang="en-US" sz="2000" b="1" dirty="0" smtClean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  <a:p>
            <a:pPr lvl="0" rtl="0">
              <a:spcBef>
                <a:spcPts val="0"/>
              </a:spcBef>
              <a:buNone/>
            </a:pPr>
            <a:r>
              <a:rPr lang="ru" sz="20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мужество</a:t>
            </a:r>
            <a:r>
              <a:rPr lang="ru" sz="20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».</a:t>
            </a:r>
          </a:p>
          <a:p>
            <a:pPr lvl="0" rtl="0">
              <a:spcBef>
                <a:spcPts val="0"/>
              </a:spcBef>
              <a:buNone/>
            </a:pPr>
            <a:r>
              <a:rPr lang="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Четвертая ступень – </a:t>
            </a:r>
            <a:r>
              <a:rPr lang="ru" sz="20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«Физическое совершенство»</a:t>
            </a:r>
            <a:r>
              <a:rPr lang="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, в </a:t>
            </a:r>
            <a:r>
              <a:rPr lang="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которую</a:t>
            </a:r>
            <a:endParaRPr 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  <a:p>
            <a:pPr lvl="0" rtl="0">
              <a:spcBef>
                <a:spcPts val="0"/>
              </a:spcBef>
              <a:buNone/>
            </a:pPr>
            <a:r>
              <a:rPr lang="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входили </a:t>
            </a:r>
            <a:r>
              <a:rPr lang="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мужчины от 19 до 39 лет и женщины от 19 до 34 лет.</a:t>
            </a:r>
          </a:p>
          <a:p>
            <a:pPr lvl="0" rtl="0">
              <a:spcBef>
                <a:spcPts val="0"/>
              </a:spcBef>
              <a:buNone/>
            </a:pPr>
            <a:r>
              <a:rPr lang="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Пятая ступень - </a:t>
            </a:r>
            <a:r>
              <a:rPr lang="ru" sz="20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«Бодрость и здоровье»</a:t>
            </a:r>
            <a:r>
              <a:rPr lang="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, куда </a:t>
            </a:r>
            <a:r>
              <a:rPr lang="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входили</a:t>
            </a:r>
            <a:endParaRPr 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  <a:p>
            <a:pPr lvl="0" rtl="0">
              <a:spcBef>
                <a:spcPts val="0"/>
              </a:spcBef>
              <a:buNone/>
            </a:pPr>
            <a:r>
              <a:rPr lang="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мужчины </a:t>
            </a:r>
            <a:r>
              <a:rPr lang="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до 60 лет и женщины до 55 лет. </a:t>
            </a:r>
          </a:p>
          <a:p>
            <a:pPr lvl="0" rtl="0">
              <a:spcBef>
                <a:spcPts val="0"/>
              </a:spcBef>
              <a:buNone/>
            </a:pPr>
            <a:endParaRPr sz="2000">
              <a:latin typeface="Georgia" pitchFamily="18" charset="0"/>
            </a:endParaRPr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200"/>
          </a:p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686800" cy="1459134"/>
          </a:xfrm>
        </p:spPr>
        <p:txBody>
          <a:bodyPr>
            <a:noAutofit/>
          </a:bodyPr>
          <a:lstStyle/>
          <a:p>
            <a:pPr lvl="0" algn="ctr"/>
            <a:r>
              <a:rPr lang="ru-RU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Ступени Всероссийского физкультурно-спортивного комплекса </a:t>
            </a:r>
            <a:r>
              <a:rPr lang="en-US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/>
            </a:r>
            <a:br>
              <a:rPr lang="en-US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«Готов к труду и обороне»</a:t>
            </a:r>
            <a:r>
              <a:rPr lang="ru-RU" sz="32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Arial" pitchFamily="34" charset="0"/>
              </a:rPr>
              <a:t/>
            </a:r>
            <a:br>
              <a:rPr lang="ru-RU" sz="32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Arial" pitchFamily="34" charset="0"/>
              </a:rPr>
            </a:br>
            <a:endParaRPr lang="ru-RU" sz="3200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42844" y="1428736"/>
            <a:ext cx="8786874" cy="4870043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I ступень:  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1 - 2 классы (6 - 8 лет)</a:t>
            </a:r>
          </a:p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II ступень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: 3 - 4 классы (9 - 10 лет)</a:t>
            </a:r>
          </a:p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III ступень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: 5 - 6 классы (11 - 12 лет)</a:t>
            </a:r>
          </a:p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IV ступень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: 7 - 9 классы (13 - 15 лет)</a:t>
            </a:r>
          </a:p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V ступень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: 10 - 11 классы</a:t>
            </a:r>
            <a:r>
              <a:rPr 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и СПО (16 - 17 лет)</a:t>
            </a:r>
          </a:p>
          <a:p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Обязательные испытания </a:t>
            </a:r>
            <a:r>
              <a:rPr lang="ru-RU" sz="2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(на примере </a:t>
            </a:r>
            <a:r>
              <a:rPr lang="en-US" sz="2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V </a:t>
            </a:r>
            <a:r>
              <a:rPr lang="ru-RU" sz="2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ступени)</a:t>
            </a:r>
            <a:endParaRPr lang="ru-RU" sz="22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  <a:cs typeface="Times New Roman" pitchFamily="18" charset="0"/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sz="half" idx="2"/>
          </p:nvPr>
        </p:nvSpPr>
        <p:spPr>
          <a:xfrm>
            <a:off x="4071934" y="2071678"/>
            <a:ext cx="4614866" cy="4054485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Скорость</a:t>
            </a:r>
          </a:p>
          <a:p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Выносливость</a:t>
            </a:r>
          </a:p>
          <a:p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Сила</a:t>
            </a:r>
          </a:p>
          <a:p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Гибкость</a:t>
            </a:r>
          </a:p>
          <a:p>
            <a:pPr>
              <a:buNone/>
            </a:pP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8" name="Рисунок 7" descr="5-ая ступень ГТО для школьников"/>
          <p:cNvPicPr/>
          <p:nvPr/>
        </p:nvPicPr>
        <p:blipFill>
          <a:blip r:embed="rId2" cstate="print"/>
          <a:srcRect b="52418"/>
          <a:stretch>
            <a:fillRect/>
          </a:stretch>
        </p:blipFill>
        <p:spPr bwMode="auto">
          <a:xfrm>
            <a:off x="285720" y="1500174"/>
            <a:ext cx="3643338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Испытания по выбору </a:t>
            </a:r>
            <a:r>
              <a:rPr lang="en-US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/>
            </a:r>
            <a:br>
              <a:rPr lang="en-US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(на примере </a:t>
            </a:r>
            <a:r>
              <a:rPr lang="en-US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V </a:t>
            </a:r>
            <a:r>
              <a:rPr lang="ru-RU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ступени)</a:t>
            </a:r>
            <a:endParaRPr lang="ru-RU" sz="28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  <a:cs typeface="Times New Roman" pitchFamily="18" charset="0"/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sz="half" idx="2"/>
          </p:nvPr>
        </p:nvSpPr>
        <p:spPr>
          <a:xfrm>
            <a:off x="4000496" y="1571612"/>
            <a:ext cx="4929222" cy="4525963"/>
          </a:xfrm>
        </p:spPr>
        <p:txBody>
          <a:bodyPr>
            <a:noAutofit/>
          </a:bodyPr>
          <a:lstStyle/>
          <a:p>
            <a:r>
              <a:rPr lang="ru-RU" sz="32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Скоростно-силовые возможности</a:t>
            </a:r>
          </a:p>
          <a:p>
            <a:r>
              <a:rPr lang="ru-RU" sz="32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Координационные способности</a:t>
            </a:r>
          </a:p>
          <a:p>
            <a:r>
              <a:rPr lang="ru-RU" sz="32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Прикладные навыки</a:t>
            </a:r>
            <a:endParaRPr lang="ru-RU" sz="32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  <a:cs typeface="Times New Roman" pitchFamily="18" charset="0"/>
            </a:endParaRPr>
          </a:p>
        </p:txBody>
      </p:sp>
      <p:pic>
        <p:nvPicPr>
          <p:cNvPr id="6" name="Содержимое 5" descr="5-ая ступень ГТО для школьников"/>
          <p:cNvPicPr>
            <a:picLocks noGrp="1"/>
          </p:cNvPicPr>
          <p:nvPr>
            <p:ph sz="half" idx="1"/>
          </p:nvPr>
        </p:nvPicPr>
        <p:blipFill>
          <a:blip r:embed="rId2" cstate="print"/>
          <a:srcRect l="1400" t="47195"/>
          <a:stretch>
            <a:fillRect/>
          </a:stretch>
        </p:blipFill>
        <p:spPr bwMode="auto">
          <a:xfrm>
            <a:off x="285720" y="1785926"/>
            <a:ext cx="3627433" cy="4468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725471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Награждение</a:t>
            </a:r>
          </a:p>
        </p:txBody>
      </p:sp>
      <p:sp>
        <p:nvSpPr>
          <p:cNvPr id="58" name="Shape 58"/>
          <p:cNvSpPr txBox="1">
            <a:spLocks noGrp="1"/>
          </p:cNvSpPr>
          <p:nvPr>
            <p:ph type="body" idx="1"/>
          </p:nvPr>
        </p:nvSpPr>
        <p:spPr>
          <a:xfrm>
            <a:off x="457200" y="1357299"/>
            <a:ext cx="8229600" cy="5210502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61111"/>
              <a:buFont typeface="Arial"/>
              <a:buNone/>
            </a:pPr>
            <a:r>
              <a:rPr lang="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Успешно сданные нормативы подтверждались специальными значками – золотыми и серебряными. Выполняющие нормативы с успехом в течение нескольких лет награждались почетным значком ГТО. </a:t>
            </a:r>
          </a:p>
        </p:txBody>
      </p:sp>
      <p:pic>
        <p:nvPicPr>
          <p:cNvPr id="59" name="Shape 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43042" y="3055567"/>
            <a:ext cx="5072097" cy="35122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3528" y="0"/>
            <a:ext cx="8534400" cy="1268760"/>
          </a:xfrm>
        </p:spPr>
        <p:txBody>
          <a:bodyPr>
            <a:normAutofit/>
          </a:bodyPr>
          <a:lstStyle/>
          <a:p>
            <a:r>
              <a:rPr lang="ru-RU" sz="4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Знания и умения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соответствии с федеральным государственным стандартом</a:t>
            </a:r>
            <a:endParaRPr lang="ru-RU" sz="2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1"/>
          </p:nvPr>
        </p:nvSpPr>
        <p:spPr>
          <a:xfrm>
            <a:off x="214282" y="1285860"/>
            <a:ext cx="8715436" cy="535785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влияние занятий физической культурой на состояние здоровья, повышение умственной и физической работоспособности; </a:t>
            </a:r>
          </a:p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гигиена занятий физической культурой; </a:t>
            </a:r>
          </a:p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основные методы контроля физического состояния при занятиях различными физкультурно-оздоровительными системами и видами спорта; </a:t>
            </a:r>
          </a:p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основы методики самостоятельных занятий; </a:t>
            </a:r>
          </a:p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основы истории развития физической культуры и спорта; </a:t>
            </a:r>
          </a:p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овладение практическими умениями и навыками физкультурно-оздоровительной и прикладной направленности, овладение умениями и навыками в различных видах физкультурно-спортивной деятельности.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79690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ГТО сегодня</a:t>
            </a:r>
          </a:p>
        </p:txBody>
      </p:sp>
      <p:sp>
        <p:nvSpPr>
          <p:cNvPr id="74" name="Shape 74"/>
          <p:cNvSpPr txBox="1">
            <a:spLocks noGrp="1"/>
          </p:cNvSpPr>
          <p:nvPr>
            <p:ph type="body" idx="1"/>
          </p:nvPr>
        </p:nvSpPr>
        <p:spPr>
          <a:xfrm>
            <a:off x="457200" y="1600201"/>
            <a:ext cx="8229600" cy="49675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В двенадцати областях России началось тестирование нового комплекса под старым, советским, названием "Готов к труду и обороне". С 1 сентября физкультурно-спортивный комплекс ГТО, рассчитанный на 11 возрастных групп (от 6-8 лет и старше 70) , будет официально введен в действие.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lang="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Существует вероятность, что нормы ГТО будут учитываться при поступлении в высшие учебные заведения. 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lang="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Обязательные испытания нового ГТО будут включать нормативы на скорость, выносливость, гибкость, силу. В комплекс, возможно, будет включена оценка знаний об истории физической культуры, гигиене занятий физкультуры, методик самостоятельных занятий. Реализация процесса должна полностью завершиться к 2017 году во всех возрастных категориях.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  <a:p>
            <a:pPr>
              <a:spcBef>
                <a:spcPts val="0"/>
              </a:spcBef>
              <a:buNone/>
            </a:pPr>
            <a:endParaRPr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868347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ГТО сегодня</a:t>
            </a:r>
          </a:p>
        </p:txBody>
      </p:sp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>
            <a:off x="285720" y="1623601"/>
            <a:ext cx="8643998" cy="49675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55000"/>
              <a:buFont typeface="Arial"/>
              <a:buNone/>
            </a:pPr>
            <a:r>
              <a:rPr lang="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Современные знаки отличия ГТО будут трех видов </a:t>
            </a:r>
            <a:r>
              <a:rPr lang="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–</a:t>
            </a:r>
            <a:endParaRPr lang="en-US" sz="2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  <a:p>
            <a:pPr lvl="0" rtl="0">
              <a:spcBef>
                <a:spcPts val="0"/>
              </a:spcBef>
              <a:buClr>
                <a:schemeClr val="dk1"/>
              </a:buClr>
              <a:buSzPct val="55000"/>
              <a:buFont typeface="Arial"/>
              <a:buNone/>
            </a:pPr>
            <a:r>
              <a:rPr lang="ru" sz="22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золотой</a:t>
            </a:r>
            <a:r>
              <a:rPr lang="ru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, серебряный и бронзовый</a:t>
            </a:r>
            <a:r>
              <a:rPr lang="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. Золотой </a:t>
            </a:r>
            <a:r>
              <a:rPr lang="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знак</a:t>
            </a:r>
            <a:endParaRPr lang="en-US" sz="2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  <a:p>
            <a:pPr lvl="0" rtl="0">
              <a:spcBef>
                <a:spcPts val="0"/>
              </a:spcBef>
              <a:buClr>
                <a:schemeClr val="dk1"/>
              </a:buClr>
              <a:buSzPct val="55000"/>
              <a:buFont typeface="Arial"/>
              <a:buNone/>
            </a:pPr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о</a:t>
            </a:r>
            <a:r>
              <a:rPr lang="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тличия</a:t>
            </a:r>
            <a:r>
              <a:rPr lang="en-US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 </a:t>
            </a:r>
            <a:r>
              <a:rPr lang="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будет </a:t>
            </a:r>
            <a:r>
              <a:rPr lang="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получен в случае, если </a:t>
            </a:r>
            <a:r>
              <a:rPr lang="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выполнивший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55000"/>
              <a:buFont typeface="Arial"/>
              <a:buNone/>
            </a:pPr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н</a:t>
            </a:r>
            <a:r>
              <a:rPr lang="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ормативы</a:t>
            </a:r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 </a:t>
            </a:r>
            <a:r>
              <a:rPr lang="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соответствующие </a:t>
            </a:r>
            <a:r>
              <a:rPr lang="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серебряному знаку </a:t>
            </a:r>
            <a:r>
              <a:rPr lang="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имеет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55000"/>
              <a:buFont typeface="Arial"/>
              <a:buNone/>
            </a:pPr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с</a:t>
            </a:r>
            <a:r>
              <a:rPr lang="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портивные</a:t>
            </a:r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 </a:t>
            </a:r>
            <a:r>
              <a:rPr lang="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звания </a:t>
            </a:r>
            <a:r>
              <a:rPr lang="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и разряды не меньше </a:t>
            </a:r>
            <a:r>
              <a:rPr lang="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юношеского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55000"/>
              <a:buFont typeface="Arial"/>
              <a:buNone/>
            </a:pPr>
            <a:r>
              <a:rPr lang="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второго</a:t>
            </a:r>
            <a:r>
              <a:rPr lang="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. </a:t>
            </a:r>
          </a:p>
          <a:p>
            <a:pPr>
              <a:spcBef>
                <a:spcPts val="0"/>
              </a:spcBef>
              <a:buNone/>
            </a:pPr>
            <a:endParaRPr/>
          </a:p>
        </p:txBody>
      </p:sp>
      <p:pic>
        <p:nvPicPr>
          <p:cNvPr id="81" name="Shape 8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30200" y="3714752"/>
            <a:ext cx="6485138" cy="26902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Bookman Old Style" pitchFamily="18" charset="0"/>
                <a:ea typeface="Batang" pitchFamily="18" charset="-127"/>
              </a:rPr>
              <a:t>Викторина о спорте.</a:t>
            </a:r>
            <a:r>
              <a:rPr lang="ru-RU" dirty="0" smtClean="0">
                <a:solidFill>
                  <a:srgbClr val="FF0000"/>
                </a:solidFill>
                <a:latin typeface="Bookman Old Style" pitchFamily="18" charset="0"/>
                <a:ea typeface="Batang" pitchFamily="18" charset="-127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Bookman Old Style" pitchFamily="18" charset="0"/>
                <a:ea typeface="Batang" pitchFamily="18" charset="-127"/>
              </a:rPr>
            </a:b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4"/>
          </p:nvPr>
        </p:nvSpPr>
        <p:spPr>
          <a:xfrm>
            <a:off x="5857884" y="1285860"/>
            <a:ext cx="2890664" cy="5145435"/>
          </a:xfrm>
        </p:spPr>
        <p:txBody>
          <a:bodyPr/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Гонка</a:t>
            </a: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Биатлон</a:t>
            </a: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 года</a:t>
            </a: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Газон</a:t>
            </a: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Баскетбольный</a:t>
            </a: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Удаление</a:t>
            </a: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Бита</a:t>
            </a: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Олимпийские игры</a:t>
            </a: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Рекорд 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8596" y="1071546"/>
            <a:ext cx="558011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1.Как 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называются соревнования велосипедистов и лыжников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 </a:t>
            </a:r>
          </a:p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Как называются соревнования, куда входят лыжные гонки со стрельбой на огневом рубеже? </a:t>
            </a:r>
            <a:endPara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Через сколько лет проводятся чемпионаты мира по футболу? </a:t>
            </a:r>
            <a:endPara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Как называется покров футбольного поля? </a:t>
            </a:r>
            <a:endPara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Какой мяч тяжелее: футбольный, волейбольный, гандбольный или баскетбольный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Сколько человек входит в состав судейской коллегии? </a:t>
            </a:r>
            <a:endPara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Наказание в спортивных играх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8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Палка для игры в городки. </a:t>
            </a:r>
            <a:endPara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Чем являются слова "Быстрее, выше, сильнее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?"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10. Что стремится установить спортсмен? </a:t>
            </a:r>
          </a:p>
        </p:txBody>
      </p:sp>
    </p:spTree>
    <p:extLst>
      <p:ext uri="{BB962C8B-B14F-4D97-AF65-F5344CB8AC3E}">
        <p14:creationId xmlns="" xmlns:p14="http://schemas.microsoft.com/office/powerpoint/2010/main" val="368722509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wipe dir="r"/>
      </p:transition>
    </mc:Choice>
    <mc:Fallback>
      <p:transition spd="slow">
        <p:wipe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857256"/>
          </a:xfrm>
        </p:spPr>
        <p:txBody>
          <a:bodyPr>
            <a:normAutofit/>
          </a:bodyPr>
          <a:lstStyle/>
          <a:p>
            <a:pPr algn="ctr"/>
            <a:r>
              <a:rPr lang="ru-RU" sz="4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Принципы</a:t>
            </a:r>
            <a:endParaRPr lang="ru-RU" sz="44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14422"/>
            <a:ext cx="8229600" cy="491174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ru-RU" sz="4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Добровольность</a:t>
            </a:r>
          </a:p>
          <a:p>
            <a:pPr>
              <a:lnSpc>
                <a:spcPct val="150000"/>
              </a:lnSpc>
            </a:pPr>
            <a:r>
              <a:rPr lang="ru-RU" sz="4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Доступность</a:t>
            </a:r>
          </a:p>
          <a:p>
            <a:pPr>
              <a:lnSpc>
                <a:spcPct val="150000"/>
              </a:lnSpc>
            </a:pPr>
            <a:r>
              <a:rPr lang="ru-RU" sz="4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Доступ врача</a:t>
            </a:r>
          </a:p>
          <a:p>
            <a:pPr>
              <a:lnSpc>
                <a:spcPct val="150000"/>
              </a:lnSpc>
            </a:pPr>
            <a:r>
              <a:rPr lang="ru-RU" sz="4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Для здоровья</a:t>
            </a:r>
            <a:endParaRPr lang="ru-RU" sz="4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23528" y="548680"/>
            <a:ext cx="5040560" cy="6120680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11. Спортивный переходящий приз . 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В какой игре используется клюшка и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шайба?</a:t>
            </a: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Теннисная площадка. </a:t>
            </a: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Хоккей - шайба, футбол - мяч, бадминтон-... 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Она является залогом здоровья 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16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Лучшая тяжесть для любителей утренней зарядки </a:t>
            </a: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17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Специалист по поднятию тяжестей 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Ледовая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площадка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Сколько игроков в футбольной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команде?</a:t>
            </a: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20.Какой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 спорта самый многочисленный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36096" y="620688"/>
            <a:ext cx="3250704" cy="5904656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Кубок</a:t>
            </a:r>
          </a:p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Хоккей</a:t>
            </a:r>
          </a:p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Корт</a:t>
            </a:r>
          </a:p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Волан</a:t>
            </a:r>
          </a:p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Чистота</a:t>
            </a:r>
          </a:p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Гантели </a:t>
            </a:r>
          </a:p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Штангист</a:t>
            </a:r>
          </a:p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Каток </a:t>
            </a:r>
          </a:p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</a:t>
            </a:r>
          </a:p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Волейбол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8644355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wipe dir="r"/>
      </p:transition>
    </mc:Choice>
    <mc:Fallback>
      <p:transition spd="slow">
        <p:wipe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332656"/>
            <a:ext cx="4978896" cy="6408712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21.Начало пути к финишу. 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22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Чего не надо, если есть сила? 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23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Инструмент спортивного судьи. 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24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Боксерский корт. 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25.Спортивный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снаряд , который  перетягивают. 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26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"Бородатый" спортивный снаряд. 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27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Танцор на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льду.</a:t>
            </a: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28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Спортсмен, который ходит сидя. </a:t>
            </a: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29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Предки кроссовок. </a:t>
            </a:r>
          </a:p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30. Её должен взять прыгун. 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508104" y="332656"/>
            <a:ext cx="3178696" cy="6192688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Старт</a:t>
            </a:r>
          </a:p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Ума</a:t>
            </a:r>
          </a:p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Свисток</a:t>
            </a:r>
          </a:p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Ринг </a:t>
            </a:r>
          </a:p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Канат</a:t>
            </a:r>
          </a:p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Козёл</a:t>
            </a:r>
          </a:p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Фигурист</a:t>
            </a:r>
          </a:p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Шахматист</a:t>
            </a:r>
          </a:p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Кеды</a:t>
            </a:r>
          </a:p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Высоту </a:t>
            </a:r>
          </a:p>
          <a:p>
            <a:pPr marL="0" indent="0">
              <a:buNone/>
            </a:pP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6233692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wipe dir="r"/>
      </p:transition>
    </mc:Choice>
    <mc:Fallback>
      <p:transition spd="slow">
        <p:wipe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14282" y="214290"/>
            <a:ext cx="5050904" cy="6336704"/>
          </a:xfrm>
        </p:spPr>
        <p:txBody>
          <a:bodyPr>
            <a:noAutofit/>
          </a:bodyPr>
          <a:lstStyle/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31.Как часто проводятся Олимпийские игры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32.Назовите 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 спортивных терминов, начинающихся с буквы «С» ? </a:t>
            </a:r>
          </a:p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33.Что означает переплетение разноцветных колец в эмблеме олимпийских  игр?(Символ дружбы пяти континентов).</a:t>
            </a:r>
          </a:p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34.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Страна зимних олимпийских игр 2014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 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</a:p>
          <a:p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357818" y="214290"/>
            <a:ext cx="3528392" cy="6408712"/>
          </a:xfrm>
        </p:spPr>
        <p:txBody>
          <a:bodyPr>
            <a:norm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раз в четыре года</a:t>
            </a: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Стадион, сетка, секундомер, спартакиада, спринт</a:t>
            </a: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Символ дружбы пяти континентов</a:t>
            </a:r>
          </a:p>
          <a:p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Россия 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2" name="Picture 2" descr="http://gifportal.ru/data/smiles/sporta-1299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2473" y="4725144"/>
            <a:ext cx="2009378" cy="162381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37117842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wipe dir="r"/>
      </p:transition>
    </mc:Choice>
    <mc:Fallback>
      <p:transition spd="slow">
        <p:wipe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C:\Users\LA\Pictures\360420738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75052"/>
            <a:ext cx="8280920" cy="608567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96036668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wipe dir="r"/>
      </p:transition>
    </mc:Choice>
    <mc:Fallback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latin typeface="Bookman Old Style" pitchFamily="18" charset="0"/>
              </a:rPr>
              <a:t>Указ президента</a:t>
            </a:r>
            <a:endParaRPr lang="ru-RU" sz="3200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43874" y="273050"/>
            <a:ext cx="5557282" cy="6252294"/>
          </a:xfrm>
        </p:spPr>
        <p:txBody>
          <a:bodyPr>
            <a:noAutofit/>
          </a:bodyPr>
          <a:lstStyle/>
          <a:p>
            <a:r>
              <a:rPr lang="ru-RU" sz="18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Глава России Владимир Путин подписал указ о возрождении в стране норм ГТО – физкультурной программы советских времен по воспитанию патриотической молодежи</a:t>
            </a:r>
            <a:r>
              <a:rPr lang="ru-RU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.</a:t>
            </a:r>
          </a:p>
          <a:p>
            <a:r>
              <a:rPr lang="ru-RU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Также в указе решено оставить и прежнее название данной программы – «Готов к труду и обороне». Этим нынешнее правительство страны подчеркивает дань традициям национальной истории, отметил Путин на прошедшем заседании Совета по развитию физкультуры и спорта России.</a:t>
            </a:r>
          </a:p>
          <a:p>
            <a:pPr marL="0" indent="0" algn="ctr">
              <a:buNone/>
            </a:pPr>
            <a:r>
              <a:rPr lang="ru-RU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Также </a:t>
            </a:r>
            <a:r>
              <a:rPr lang="ru-RU" sz="18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глава государства добавил, что для развития массового спорта в России даже имеются финансовые средства, поскольку не все выделенные бюджетные средства на Игры в Сочи были израсходованы в 2014 году. Именно эти средства и планируется освоить для начала действия программы ГТО.</a:t>
            </a:r>
          </a:p>
          <a:p>
            <a:endParaRPr lang="ru-RU" sz="18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1026" name="Picture 2" descr="C:\Users\LA\Pictures\i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2" y="1500174"/>
            <a:ext cx="3422848" cy="256713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53207893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wipe dir="r"/>
      </p:transition>
    </mc:Choice>
    <mc:Fallback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14290"/>
            <a:ext cx="8291264" cy="792182"/>
          </a:xfrm>
        </p:spPr>
        <p:txBody>
          <a:bodyPr>
            <a:normAutofit/>
          </a:bodyPr>
          <a:lstStyle/>
          <a:p>
            <a:pPr algn="ctr"/>
            <a:r>
              <a:rPr lang="ru-RU" sz="40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И </a:t>
            </a:r>
            <a:r>
              <a:rPr lang="en-US" sz="40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 </a:t>
            </a:r>
            <a:r>
              <a:rPr lang="ru-RU" sz="40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вновь </a:t>
            </a:r>
            <a:r>
              <a:rPr lang="en-US" sz="40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 </a:t>
            </a:r>
            <a:r>
              <a:rPr lang="ru-RU" sz="40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сдаём мы </a:t>
            </a:r>
            <a:r>
              <a:rPr lang="en-US" sz="40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   </a:t>
            </a:r>
            <a:r>
              <a:rPr lang="ru-RU" sz="40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ГТО</a:t>
            </a:r>
            <a:endParaRPr lang="ru-RU" sz="4000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85720" y="1142984"/>
            <a:ext cx="6518528" cy="5500726"/>
          </a:xfrm>
        </p:spPr>
        <p:txBody>
          <a:bodyPr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ГТО — это программа физической подготовки, которая существовала не только в общеобразовательных, но и в спортивных, профильных, профессиональных организациях Советского Союза. Программа ГТО поддерживалась и финансировалась государством, ведь была частью системы патриотического воспитания. Просуществовала ГТО ровно 60 лет, успев стать частью жизни нескольких поколений наших соотечественников. Сегодня, после 23 лет забвения ГТО возвращается в школы, в высшие учебные заведения, в жизнь каждого гражданина, занимая важные позиции в качестве показателя успеваемости абитуриента</a:t>
            </a:r>
            <a:r>
              <a:rPr lang="ru-RU" sz="2000" dirty="0"/>
              <a:t>.</a:t>
            </a:r>
          </a:p>
        </p:txBody>
      </p:sp>
      <p:pic>
        <p:nvPicPr>
          <p:cNvPr id="2050" name="Picture 2" descr="C:\Users\LA\Pictures\гто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140" y="2357430"/>
            <a:ext cx="2220593" cy="294769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35050352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wipe dir="r"/>
      </p:transition>
    </mc:Choice>
    <mc:Fallback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73050"/>
            <a:ext cx="3179793" cy="1139726"/>
          </a:xfrm>
        </p:spPr>
        <p:txBody>
          <a:bodyPr>
            <a:noAutofit/>
          </a:bodyPr>
          <a:lstStyle/>
          <a:p>
            <a:pPr algn="ctr"/>
            <a:r>
              <a:rPr lang="ru-RU" sz="28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Знак ГТО </a:t>
            </a:r>
            <a:br>
              <a:rPr lang="ru-RU" sz="28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r>
              <a:rPr lang="ru-RU" sz="28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на груди у него…</a:t>
            </a:r>
            <a:endParaRPr lang="ru-RU" sz="2800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57554" y="332656"/>
            <a:ext cx="5572164" cy="6239616"/>
          </a:xfrm>
        </p:spPr>
        <p:txBody>
          <a:bodyPr>
            <a:noAutofit/>
          </a:bodyPr>
          <a:lstStyle/>
          <a:p>
            <a:r>
              <a:rPr lang="ru-RU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Развитие физической культуры и обучение населения военным навыкам становятся в СССР </a:t>
            </a: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главной задачей молодой страны. </a:t>
            </a:r>
            <a:r>
              <a:rPr lang="ru-RU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 первый же год советской власти ВЦИК РСФСР принимает декрет «Об обязательном обучении военному искусству». Начиная с апреля 1918 года мужчины и женщины от 18 до 40 лет обязаны обучаться военному делу по месту работы.</a:t>
            </a:r>
          </a:p>
          <a:p>
            <a:r>
              <a:rPr lang="ru-RU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Для этих целей в 1920 году </a:t>
            </a: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в Москве создается </a:t>
            </a:r>
            <a:r>
              <a:rPr lang="ru-RU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военно-научное общество (ВНО) </a:t>
            </a: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. </a:t>
            </a:r>
            <a:endParaRPr lang="ru-RU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5" name="Рисунок 4" descr="Знак ГТО 1 ступени. 1930-е годы"/>
          <p:cNvPicPr/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1714488"/>
            <a:ext cx="2808312" cy="4032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205817181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wipe dir="r"/>
      </p:transition>
    </mc:Choice>
    <mc:Fallback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507288" cy="78581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ea typeface="Batang" pitchFamily="18" charset="-127"/>
              </a:rPr>
              <a:t>Развитие</a:t>
            </a:r>
            <a:r>
              <a:rPr lang="en-US" sz="40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ea typeface="Batang" pitchFamily="18" charset="-127"/>
              </a:rPr>
              <a:t>  </a:t>
            </a:r>
            <a:r>
              <a:rPr lang="ru-RU" sz="40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ea typeface="Batang" pitchFamily="18" charset="-127"/>
              </a:rPr>
              <a:t> </a:t>
            </a:r>
            <a:r>
              <a:rPr lang="ru-RU" sz="40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ea typeface="Batang" pitchFamily="18" charset="-127"/>
              </a:rPr>
              <a:t>ГТО </a:t>
            </a:r>
            <a:r>
              <a:rPr lang="en-US" sz="40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ea typeface="Batang" pitchFamily="18" charset="-127"/>
              </a:rPr>
              <a:t> </a:t>
            </a:r>
            <a:r>
              <a:rPr lang="ru-RU" sz="40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ea typeface="Batang" pitchFamily="18" charset="-127"/>
              </a:rPr>
              <a:t>в</a:t>
            </a:r>
            <a:r>
              <a:rPr lang="en-US" sz="40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ea typeface="Batang" pitchFamily="18" charset="-127"/>
              </a:rPr>
              <a:t> </a:t>
            </a:r>
            <a:r>
              <a:rPr lang="ru-RU" sz="40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ea typeface="Batang" pitchFamily="18" charset="-127"/>
              </a:rPr>
              <a:t> </a:t>
            </a:r>
            <a:r>
              <a:rPr lang="ru-RU" sz="40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ea typeface="Batang" pitchFamily="18" charset="-127"/>
              </a:rPr>
              <a:t>30-е годы</a:t>
            </a: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14282" y="714356"/>
            <a:ext cx="5112568" cy="5929354"/>
          </a:xfrm>
        </p:spPr>
        <p:txBody>
          <a:bodyPr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Начиная с 1931 года активисты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ОСОАВИАХИМа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ведут широкую пропагандистскую деятельность, проводят занятия по противовоздушной и противохимической обороне на заводах и фабриках, в государственных учреждениях и учебных заведениях. К обязательным занятиям привлекаются все учащиеся общеобразовательных школ, профессионально-технических, средних специальных и высших учебных заведений, личный состав Вооружённых Сил СССР, милиции и некоторых других организаций. Желающие заниматься физкультурой и спортом в свободное от работы и учёбы время посещают учебно-тренировочные занятия и участвуют в спортивных соревнованиях.</a:t>
            </a:r>
          </a:p>
          <a:p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5" name="Объект 4" descr="Женщины-милиционеры выполняют гимнастические упражнения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7016" y="2060848"/>
            <a:ext cx="3635896" cy="36724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247315385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wipe dir="r"/>
      </p:transition>
    </mc:Choice>
    <mc:Fallback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714356"/>
            <a:ext cx="3008313" cy="1162050"/>
          </a:xfrm>
        </p:spPr>
        <p:txBody>
          <a:bodyPr>
            <a:normAutofit/>
          </a:bodyPr>
          <a:lstStyle/>
          <a:p>
            <a:pPr algn="ctr"/>
            <a:r>
              <a:rPr lang="ru-RU" sz="28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Популярность комплекса</a:t>
            </a:r>
            <a:endParaRPr lang="ru-RU" sz="2800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283230" cy="6370660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Очень быстро спортивно-оборонный комплекс становится популярен. Нормы ГТО сдаются в школах, колхозных бригадах, рабочими фабрик, заводов, железных дорог и т.д. Проводятся масштабные соревнования на звание Чемпионов комплекса ГТО по отдельным его видам, которые по популярности не уступают Спартакиадам и центральным футбольным матчам сезона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Все сдают нормативы ГТО,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их очевидная польза для укрепления здоровья и развития навыков и умений, необходимых в повседневной жизни, делают комплекс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популярным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среди населения и особенно среди молодежи. Носить значок ГТО становится престижным</a:t>
            </a:r>
          </a:p>
        </p:txBody>
      </p:sp>
      <p:pic>
        <p:nvPicPr>
          <p:cNvPr id="5" name="Рисунок 4" descr="Почтовая марка с знаком ГТО, 1940 год"/>
          <p:cNvPicPr/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2" y="1857364"/>
            <a:ext cx="3454072" cy="45720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41159001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wipe dir="r"/>
      </p:transition>
    </mc:Choice>
    <mc:Fallback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4294967295"/>
          </p:nvPr>
        </p:nvSpPr>
        <p:spPr>
          <a:xfrm>
            <a:off x="3491880" y="214290"/>
            <a:ext cx="5652120" cy="6455070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В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структуре ГТО помимо значков были удостоверения. Первые значки ГТО были выданы в первый же год существования структуры, их получили 24 тысячи человек. Самым первым значок получил </a:t>
            </a:r>
            <a:r>
              <a:rPr lang="ru-RU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Яков Мельников, 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конькобежец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который получил бронзу на чемпионате мира в 1923 году. К слову, у него, кроме этой победы было еще 27 национальных рекордов. С каждым годом число людей, получивших значки, росло. Так, к примеру, к 1932 году значок первой степени получили 465 тысяч человек, а уже через год – в два раза больше. Через десять лет после создания ГТО число людей, получивших золотой значок составляло 6 миллионов человек. Среди людей, которые получали значки ГТО были известные звезды спорта и культуры СССР, </a:t>
            </a:r>
            <a:r>
              <a:rPr lang="ru-RU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Аркадий Гайдар, братья Знаменские, Василий Соловьев-Седой.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094" y="548680"/>
            <a:ext cx="3407284" cy="4752528"/>
          </a:xfrm>
        </p:spPr>
      </p:pic>
    </p:spTree>
    <p:extLst>
      <p:ext uri="{BB962C8B-B14F-4D97-AF65-F5344CB8AC3E}">
        <p14:creationId xmlns="" xmlns:p14="http://schemas.microsoft.com/office/powerpoint/2010/main" val="35988894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wipe dir="r"/>
      </p:transition>
    </mc:Choice>
    <mc:Fallback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214290"/>
            <a:ext cx="828092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4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Цели и задачи ГТО</a:t>
            </a:r>
          </a:p>
          <a:p>
            <a:pPr fontAlgn="base"/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Всего, можно выделить 2 главные задачи ГТО – повышение общего уровня здоровья населения, и создание определенной прослойки в обществе, всегда готовой к военной обороне. Почему был выбран именно такой формат? Во первых, четкая система нормативов создавала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соревновательность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Дети, подростки, старались превзойти сразу трех соперников – во первых, своих товарищей, участников соревнований, во вторых нормативы, указанные в таблице для того, чтобы получить значок. И в третьих, свои собственные результаты. Система ГТО являлась мощным стимулом для спорта. Нормативы развивали все группы мышц, увеличивали выносливость, координацию, умение рассчитывать свои силы</a:t>
            </a:r>
          </a:p>
        </p:txBody>
      </p:sp>
      <p:pic>
        <p:nvPicPr>
          <p:cNvPr id="3" name="Picture 3" descr="C:\Users\LA\Pictures\гто2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293096"/>
            <a:ext cx="5472608" cy="23762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9415655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wipe dir="r"/>
      </p:transition>
    </mc:Choice>
    <mc:Fallback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1472</Words>
  <Application>Microsoft Office PowerPoint</Application>
  <PresentationFormat>Экран (4:3)</PresentationFormat>
  <Paragraphs>151</Paragraphs>
  <Slides>23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ГТО Готов к Труду и Обороне! Горжусь Тобой Отечество!</vt:lpstr>
      <vt:lpstr>Принципы</vt:lpstr>
      <vt:lpstr>Указ президента</vt:lpstr>
      <vt:lpstr>И  вновь  сдаём мы    ГТО</vt:lpstr>
      <vt:lpstr>Знак ГТО  на груди у него…</vt:lpstr>
      <vt:lpstr>Развитие   ГТО  в  30-е годы </vt:lpstr>
      <vt:lpstr>Популярность комплекса</vt:lpstr>
      <vt:lpstr>Слайд 8</vt:lpstr>
      <vt:lpstr>Слайд 9</vt:lpstr>
      <vt:lpstr>Содержание комплекса ГТО</vt:lpstr>
      <vt:lpstr>Нормативы</vt:lpstr>
      <vt:lpstr>Ступени Всероссийского физкультурно-спортивного комплекса  «Готов к труду и обороне» </vt:lpstr>
      <vt:lpstr>Обязательные испытания (на примере V ступени)</vt:lpstr>
      <vt:lpstr>Испытания по выбору  (на примере V ступени)</vt:lpstr>
      <vt:lpstr>Награждение</vt:lpstr>
      <vt:lpstr>Знания и умения  в соответствии с федеральным государственным стандартом</vt:lpstr>
      <vt:lpstr>ГТО сегодня</vt:lpstr>
      <vt:lpstr>ГТО сегодня</vt:lpstr>
      <vt:lpstr>Викторина о спорте. </vt:lpstr>
      <vt:lpstr>Слайд 20</vt:lpstr>
      <vt:lpstr>Слайд 21</vt:lpstr>
      <vt:lpstr>Слайд 22</vt:lpstr>
      <vt:lpstr>Слайд 23</vt:lpstr>
    </vt:vector>
  </TitlesOfParts>
  <Company>*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ГТО Готов к Труду и Обороне! Горжусь Тобой Отчизна!</dc:title>
  <dc:creator>LA</dc:creator>
  <cp:lastModifiedBy>user</cp:lastModifiedBy>
  <cp:revision>32</cp:revision>
  <dcterms:created xsi:type="dcterms:W3CDTF">2014-09-12T19:12:14Z</dcterms:created>
  <dcterms:modified xsi:type="dcterms:W3CDTF">2015-08-31T19:09:58Z</dcterms:modified>
</cp:coreProperties>
</file>